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xmlDsJaYqSqOK874mYn8+fqgW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59c12204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2e59c12204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ctrTitle"/>
          </p:nvPr>
        </p:nvSpPr>
        <p:spPr>
          <a:xfrm>
            <a:off x="7380407" y="743447"/>
            <a:ext cx="3973385" cy="36920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Calibri"/>
              <a:buNone/>
            </a:pPr>
            <a:r>
              <a:rPr lang="en-US" sz="5200"/>
              <a:t>Social Narrative</a:t>
            </a:r>
            <a:endParaRPr/>
          </a:p>
        </p:txBody>
      </p:sp>
      <p:sp>
        <p:nvSpPr>
          <p:cNvPr id="86" name="Google Shape;86;p1"/>
          <p:cNvSpPr txBox="1"/>
          <p:nvPr>
            <p:ph idx="1" type="subTitle"/>
          </p:nvPr>
        </p:nvSpPr>
        <p:spPr>
          <a:xfrm>
            <a:off x="7380408" y="4629234"/>
            <a:ext cx="3973386" cy="14853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Sensory Friendly Performance of </a:t>
            </a:r>
            <a:endParaRPr/>
          </a:p>
          <a:p>
            <a:pPr indent="0" lvl="0" marL="0" rtl="0" algn="l">
              <a:lnSpc>
                <a:spcPct val="90000"/>
              </a:lnSpc>
              <a:spcBef>
                <a:spcPts val="1000"/>
              </a:spcBef>
              <a:spcAft>
                <a:spcPts val="0"/>
              </a:spcAft>
              <a:buClr>
                <a:schemeClr val="dk1"/>
              </a:buClr>
              <a:buSzPts val="2200"/>
              <a:buNone/>
            </a:pPr>
            <a:r>
              <a:rPr i="1" lang="en-US" sz="2200"/>
              <a:t>The Secret Garden</a:t>
            </a:r>
            <a:endParaRPr/>
          </a:p>
        </p:txBody>
      </p:sp>
      <p:pic>
        <p:nvPicPr>
          <p:cNvPr id="87" name="Google Shape;87;p1"/>
          <p:cNvPicPr preferRelativeResize="0"/>
          <p:nvPr/>
        </p:nvPicPr>
        <p:blipFill rotWithShape="1">
          <a:blip r:embed="rId3">
            <a:alphaModFix/>
          </a:blip>
          <a:srcRect b="-3406" l="-3199" r="0" t="-2056"/>
          <a:stretch/>
        </p:blipFill>
        <p:spPr>
          <a:xfrm>
            <a:off x="1112600" y="1130850"/>
            <a:ext cx="5467850" cy="559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12"/>
          <p:cNvSpPr txBox="1"/>
          <p:nvPr>
            <p:ph type="title"/>
          </p:nvPr>
        </p:nvSpPr>
        <p:spPr>
          <a:xfrm>
            <a:off x="648929" y="419341"/>
            <a:ext cx="5120100" cy="1676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Break</a:t>
            </a:r>
            <a:r>
              <a:rPr lang="en-US"/>
              <a:t> Area</a:t>
            </a:r>
            <a:endParaRPr/>
          </a:p>
        </p:txBody>
      </p:sp>
      <p:sp>
        <p:nvSpPr>
          <p:cNvPr id="162" name="Google Shape;162;p12"/>
          <p:cNvSpPr txBox="1"/>
          <p:nvPr>
            <p:ph idx="1" type="body"/>
          </p:nvPr>
        </p:nvSpPr>
        <p:spPr>
          <a:xfrm>
            <a:off x="451581" y="2095950"/>
            <a:ext cx="5113200" cy="3785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t>The </a:t>
            </a:r>
            <a:r>
              <a:rPr i="1" lang="en-US" sz="2000"/>
              <a:t>Break</a:t>
            </a:r>
            <a:r>
              <a:rPr i="1" lang="en-US" sz="2000"/>
              <a:t> Area </a:t>
            </a:r>
            <a:r>
              <a:rPr lang="en-US" sz="2000"/>
              <a:t>is located just outside the performance space and is open air. In the </a:t>
            </a:r>
            <a:r>
              <a:rPr lang="en-US" sz="2000"/>
              <a:t>event</a:t>
            </a:r>
            <a:r>
              <a:rPr lang="en-US" sz="2000"/>
              <a:t> of rain going to the car will be more quiet.</a:t>
            </a:r>
            <a:endParaRPr/>
          </a:p>
          <a:p>
            <a:pPr indent="0" lvl="0" marL="0" rtl="0" algn="l">
              <a:lnSpc>
                <a:spcPct val="90000"/>
              </a:lnSpc>
              <a:spcBef>
                <a:spcPts val="1000"/>
              </a:spcBef>
              <a:spcAft>
                <a:spcPts val="0"/>
              </a:spcAft>
              <a:buClr>
                <a:schemeClr val="dk1"/>
              </a:buClr>
              <a:buSzPts val="2000"/>
              <a:buNone/>
            </a:pPr>
            <a:r>
              <a:t/>
            </a:r>
            <a:endParaRPr sz="2000">
              <a:highlight>
                <a:srgbClr val="FFFF00"/>
              </a:highlight>
            </a:endParaRPr>
          </a:p>
          <a:p>
            <a:pPr indent="0" lvl="0" marL="0" rtl="0" algn="l">
              <a:lnSpc>
                <a:spcPct val="90000"/>
              </a:lnSpc>
              <a:spcBef>
                <a:spcPts val="1000"/>
              </a:spcBef>
              <a:spcAft>
                <a:spcPts val="0"/>
              </a:spcAft>
              <a:buClr>
                <a:schemeClr val="dk1"/>
              </a:buClr>
              <a:buSzPts val="2000"/>
              <a:buNone/>
            </a:pPr>
            <a:r>
              <a:rPr lang="en-US" sz="2000"/>
              <a:t>If I start to feel overwhelmed by the lights or loud noises, I can ask an usher to help me find the </a:t>
            </a:r>
            <a:r>
              <a:rPr i="1" lang="en-US" sz="2000"/>
              <a:t>Break</a:t>
            </a:r>
            <a:r>
              <a:rPr i="1" lang="en-US" sz="2000"/>
              <a:t> Area.</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rPr lang="en-US" sz="2000"/>
              <a:t>In the </a:t>
            </a:r>
            <a:r>
              <a:rPr i="1" lang="en-US" sz="2000"/>
              <a:t>Break</a:t>
            </a:r>
            <a:r>
              <a:rPr i="1" lang="en-US" sz="2000"/>
              <a:t> Area </a:t>
            </a:r>
            <a:r>
              <a:rPr lang="en-US" sz="2000"/>
              <a:t>there are places to sit, headphones I can borrow, and other calming activities. When I am ready, I will return to my seat to continue enjoying the show! </a:t>
            </a:r>
            <a:endParaRPr sz="2000"/>
          </a:p>
        </p:txBody>
      </p:sp>
      <p:pic>
        <p:nvPicPr>
          <p:cNvPr id="163" name="Google Shape;163;p12"/>
          <p:cNvPicPr preferRelativeResize="0"/>
          <p:nvPr/>
        </p:nvPicPr>
        <p:blipFill rotWithShape="1">
          <a:blip r:embed="rId3">
            <a:alphaModFix/>
          </a:blip>
          <a:srcRect b="0" l="0" r="0" t="0"/>
          <a:stretch/>
        </p:blipFill>
        <p:spPr>
          <a:xfrm>
            <a:off x="5852225" y="1312238"/>
            <a:ext cx="6705600" cy="383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Before the Show Begins</a:t>
            </a:r>
            <a:endParaRPr/>
          </a:p>
        </p:txBody>
      </p:sp>
      <p:sp>
        <p:nvSpPr>
          <p:cNvPr id="169" name="Google Shape;169;p13"/>
          <p:cNvSpPr txBox="1"/>
          <p:nvPr>
            <p:ph idx="1" type="body"/>
          </p:nvPr>
        </p:nvSpPr>
        <p:spPr>
          <a:xfrm>
            <a:off x="838200" y="1325700"/>
            <a:ext cx="10515600" cy="1683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Before the show begins, the actor who plays Major Shelly (his real name is Eric, he is also the director) will come on stage to do a pre-show introduction. </a:t>
            </a:r>
            <a:endParaRPr/>
          </a:p>
        </p:txBody>
      </p:sp>
      <p:pic>
        <p:nvPicPr>
          <p:cNvPr id="170" name="Google Shape;170;p13"/>
          <p:cNvPicPr preferRelativeResize="0"/>
          <p:nvPr/>
        </p:nvPicPr>
        <p:blipFill rotWithShape="1">
          <a:blip r:embed="rId3">
            <a:alphaModFix/>
          </a:blip>
          <a:srcRect b="60590" l="47224" r="33597" t="16434"/>
          <a:stretch/>
        </p:blipFill>
        <p:spPr>
          <a:xfrm>
            <a:off x="3210125" y="2669575"/>
            <a:ext cx="4888151" cy="390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14"/>
          <p:cNvSpPr txBox="1"/>
          <p:nvPr>
            <p:ph type="title"/>
          </p:nvPr>
        </p:nvSpPr>
        <p:spPr>
          <a:xfrm>
            <a:off x="555511" y="-70509"/>
            <a:ext cx="3697500" cy="1676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Intermission</a:t>
            </a:r>
            <a:endParaRPr/>
          </a:p>
        </p:txBody>
      </p:sp>
      <p:sp>
        <p:nvSpPr>
          <p:cNvPr id="176" name="Google Shape;176;p14"/>
          <p:cNvSpPr txBox="1"/>
          <p:nvPr>
            <p:ph idx="1" type="body"/>
          </p:nvPr>
        </p:nvSpPr>
        <p:spPr>
          <a:xfrm>
            <a:off x="555525" y="1347100"/>
            <a:ext cx="3697500" cy="5178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800"/>
              <a:buNone/>
            </a:pPr>
            <a:r>
              <a:rPr lang="en-US" sz="1800"/>
              <a:t>The play has a break in the middle called an </a:t>
            </a:r>
            <a:r>
              <a:rPr i="1" lang="en-US" sz="1800"/>
              <a:t>Intermission</a:t>
            </a:r>
            <a:r>
              <a:rPr lang="en-US" sz="1800"/>
              <a:t>. During </a:t>
            </a:r>
            <a:r>
              <a:rPr i="1" lang="en-US" sz="1800"/>
              <a:t>Intermission</a:t>
            </a:r>
            <a:r>
              <a:rPr lang="en-US" sz="1800"/>
              <a:t> I can leave my seat. This is a time that I can use the bathroom, get a drink of water, or visit the </a:t>
            </a:r>
            <a:r>
              <a:rPr i="1" lang="en-US" sz="1800"/>
              <a:t>Break</a:t>
            </a:r>
            <a:r>
              <a:rPr i="1" lang="en-US" sz="1800"/>
              <a:t> area</a:t>
            </a:r>
            <a:r>
              <a:rPr lang="en-US" sz="1800"/>
              <a:t>. </a:t>
            </a:r>
            <a:endParaRPr sz="1800"/>
          </a:p>
          <a:p>
            <a:pPr indent="0" lvl="0" marL="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0"/>
              </a:spcBef>
              <a:spcAft>
                <a:spcPts val="0"/>
              </a:spcAft>
              <a:buClr>
                <a:schemeClr val="dk1"/>
              </a:buClr>
              <a:buSzPts val="1800"/>
              <a:buNone/>
            </a:pPr>
            <a:r>
              <a:rPr lang="en-US" sz="1800"/>
              <a:t>There will be someone selling raffle tickets and concessions. The raffle tickets will have a fixed price and instructions on how to use them that I can read on a sign. The concessions do not have a fixed cost but rather are available by “free-will donation”. I will only take what I need and I will give at least $1 per item, or more if I would like to. These donations help the theater to put on more shoes like this one!</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US" sz="1800"/>
              <a:t>When </a:t>
            </a:r>
            <a:r>
              <a:rPr i="1" lang="en-US" sz="1800"/>
              <a:t>Intermission</a:t>
            </a:r>
            <a:r>
              <a:rPr lang="en-US" sz="1800"/>
              <a:t> is over, it will be time for me to return to my seat. The theater will get </a:t>
            </a:r>
            <a:r>
              <a:rPr lang="en-US" sz="1800"/>
              <a:t>Break</a:t>
            </a:r>
            <a:r>
              <a:rPr lang="en-US" sz="1800"/>
              <a:t> and then the final act of the play will begin.  </a:t>
            </a:r>
            <a:endParaRPr sz="1800"/>
          </a:p>
        </p:txBody>
      </p:sp>
      <p:sp>
        <p:nvSpPr>
          <p:cNvPr id="177" name="Google Shape;177;p14"/>
          <p:cNvSpPr/>
          <p:nvPr/>
        </p:nvSpPr>
        <p:spPr>
          <a:xfrm>
            <a:off x="4632246" y="0"/>
            <a:ext cx="755975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4"/>
          <p:cNvSpPr/>
          <p:nvPr/>
        </p:nvSpPr>
        <p:spPr>
          <a:xfrm>
            <a:off x="5092995" y="484632"/>
            <a:ext cx="6709145"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p14"/>
          <p:cNvPicPr preferRelativeResize="0"/>
          <p:nvPr/>
        </p:nvPicPr>
        <p:blipFill rotWithShape="1">
          <a:blip r:embed="rId3">
            <a:alphaModFix/>
          </a:blip>
          <a:srcRect b="2" l="28722" r="7104" t="0"/>
          <a:stretch/>
        </p:blipFill>
        <p:spPr>
          <a:xfrm>
            <a:off x="7493327" y="829733"/>
            <a:ext cx="1917733" cy="1994725"/>
          </a:xfrm>
          <a:prstGeom prst="rect">
            <a:avLst/>
          </a:prstGeom>
          <a:noFill/>
          <a:ln>
            <a:noFill/>
          </a:ln>
        </p:spPr>
      </p:pic>
      <p:pic>
        <p:nvPicPr>
          <p:cNvPr id="180" name="Google Shape;180;p14" title="File:Raffle Tickets.jpg - Wikipedia"/>
          <p:cNvPicPr preferRelativeResize="0"/>
          <p:nvPr/>
        </p:nvPicPr>
        <p:blipFill>
          <a:blip r:embed="rId4">
            <a:alphaModFix/>
          </a:blip>
          <a:stretch>
            <a:fillRect/>
          </a:stretch>
        </p:blipFill>
        <p:spPr>
          <a:xfrm>
            <a:off x="6502562" y="3647873"/>
            <a:ext cx="3899251" cy="139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15"/>
          <p:cNvSpPr/>
          <p:nvPr/>
        </p:nvSpPr>
        <p:spPr>
          <a:xfrm>
            <a:off x="-3" y="0"/>
            <a:ext cx="12191999" cy="6858000"/>
          </a:xfrm>
          <a:prstGeom prst="rect">
            <a:avLst/>
          </a:prstGeom>
          <a:solidFill>
            <a:srgbClr val="82766A">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15"/>
          <p:cNvSpPr txBox="1"/>
          <p:nvPr>
            <p:ph type="title"/>
          </p:nvPr>
        </p:nvSpPr>
        <p:spPr>
          <a:xfrm>
            <a:off x="5597391" y="259700"/>
            <a:ext cx="4267200" cy="1351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400"/>
              <a:buFont typeface="Calibri"/>
              <a:buNone/>
            </a:pPr>
            <a:r>
              <a:rPr lang="en-US">
                <a:solidFill>
                  <a:srgbClr val="262626"/>
                </a:solidFill>
              </a:rPr>
              <a:t>When to Clap for the Actors</a:t>
            </a:r>
            <a:endParaRPr/>
          </a:p>
        </p:txBody>
      </p:sp>
      <p:sp>
        <p:nvSpPr>
          <p:cNvPr id="188" name="Google Shape;188;p15"/>
          <p:cNvSpPr txBox="1"/>
          <p:nvPr>
            <p:ph idx="1" type="body"/>
          </p:nvPr>
        </p:nvSpPr>
        <p:spPr>
          <a:xfrm>
            <a:off x="4198975" y="1854450"/>
            <a:ext cx="7732500" cy="4653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262626"/>
              </a:buClr>
              <a:buSzPts val="1473"/>
              <a:buNone/>
            </a:pPr>
            <a:r>
              <a:rPr lang="en-US" sz="1971">
                <a:solidFill>
                  <a:srgbClr val="262626"/>
                </a:solidFill>
              </a:rPr>
              <a:t>During the show there are times that I can clap for the actors. </a:t>
            </a:r>
            <a:endParaRPr sz="2670"/>
          </a:p>
          <a:p>
            <a:pPr indent="0" lvl="0" marL="0" rtl="0" algn="l">
              <a:lnSpc>
                <a:spcPct val="70000"/>
              </a:lnSpc>
              <a:spcBef>
                <a:spcPts val="1000"/>
              </a:spcBef>
              <a:spcAft>
                <a:spcPts val="0"/>
              </a:spcAft>
              <a:buClr>
                <a:schemeClr val="dk1"/>
              </a:buClr>
              <a:buSzPts val="1473"/>
              <a:buNone/>
            </a:pPr>
            <a:r>
              <a:t/>
            </a:r>
            <a:endParaRPr sz="1971">
              <a:solidFill>
                <a:srgbClr val="262626"/>
              </a:solidFill>
            </a:endParaRPr>
          </a:p>
          <a:p>
            <a:pPr indent="0" lvl="0" marL="0" rtl="0" algn="l">
              <a:lnSpc>
                <a:spcPct val="70000"/>
              </a:lnSpc>
              <a:spcBef>
                <a:spcPts val="1000"/>
              </a:spcBef>
              <a:spcAft>
                <a:spcPts val="0"/>
              </a:spcAft>
              <a:buClr>
                <a:srgbClr val="262626"/>
              </a:buClr>
              <a:buSzPts val="1473"/>
              <a:buNone/>
            </a:pPr>
            <a:r>
              <a:rPr lang="en-US" sz="1971">
                <a:solidFill>
                  <a:srgbClr val="262626"/>
                </a:solidFill>
              </a:rPr>
              <a:t>For this Sensory Friendly performance, I will clap using the ASL sign for” applause”.  I will learn the “applause” ASL sign on the day of the performance. </a:t>
            </a:r>
            <a:endParaRPr sz="2670"/>
          </a:p>
          <a:p>
            <a:pPr indent="0" lvl="0" marL="0" rtl="0" algn="l">
              <a:lnSpc>
                <a:spcPct val="70000"/>
              </a:lnSpc>
              <a:spcBef>
                <a:spcPts val="1000"/>
              </a:spcBef>
              <a:spcAft>
                <a:spcPts val="0"/>
              </a:spcAft>
              <a:buClr>
                <a:srgbClr val="262626"/>
              </a:buClr>
              <a:buSzPts val="1473"/>
              <a:buNone/>
            </a:pPr>
            <a:r>
              <a:t/>
            </a:r>
            <a:endParaRPr sz="1971">
              <a:solidFill>
                <a:srgbClr val="262626"/>
              </a:solidFill>
            </a:endParaRPr>
          </a:p>
          <a:p>
            <a:pPr indent="0" lvl="0" marL="0" rtl="0" algn="l">
              <a:lnSpc>
                <a:spcPct val="70000"/>
              </a:lnSpc>
              <a:spcBef>
                <a:spcPts val="1000"/>
              </a:spcBef>
              <a:spcAft>
                <a:spcPts val="0"/>
              </a:spcAft>
              <a:buClr>
                <a:srgbClr val="262626"/>
              </a:buClr>
              <a:buSzPts val="1473"/>
              <a:buNone/>
            </a:pPr>
            <a:r>
              <a:rPr lang="en-US" sz="1971">
                <a:solidFill>
                  <a:srgbClr val="262626"/>
                </a:solidFill>
              </a:rPr>
              <a:t>I can clap using the ASL sign for “applause”  after each song ends.</a:t>
            </a:r>
            <a:endParaRPr sz="1971">
              <a:solidFill>
                <a:srgbClr val="262626"/>
              </a:solidFill>
            </a:endParaRPr>
          </a:p>
          <a:p>
            <a:pPr indent="0" lvl="0" marL="0" rtl="0" algn="l">
              <a:lnSpc>
                <a:spcPct val="70000"/>
              </a:lnSpc>
              <a:spcBef>
                <a:spcPts val="1000"/>
              </a:spcBef>
              <a:spcAft>
                <a:spcPts val="0"/>
              </a:spcAft>
              <a:buClr>
                <a:srgbClr val="262626"/>
              </a:buClr>
              <a:buSzPts val="1473"/>
              <a:buNone/>
            </a:pPr>
            <a:r>
              <a:t/>
            </a:r>
            <a:endParaRPr sz="1971">
              <a:solidFill>
                <a:srgbClr val="262626"/>
              </a:solidFill>
            </a:endParaRPr>
          </a:p>
          <a:p>
            <a:pPr indent="0" lvl="0" marL="0" rtl="0" algn="l">
              <a:lnSpc>
                <a:spcPct val="70000"/>
              </a:lnSpc>
              <a:spcBef>
                <a:spcPts val="1000"/>
              </a:spcBef>
              <a:spcAft>
                <a:spcPts val="0"/>
              </a:spcAft>
              <a:buClr>
                <a:srgbClr val="262626"/>
              </a:buClr>
              <a:buSzPts val="1473"/>
              <a:buNone/>
            </a:pPr>
            <a:r>
              <a:rPr lang="en-US" sz="1971">
                <a:solidFill>
                  <a:srgbClr val="262626"/>
                </a:solidFill>
              </a:rPr>
              <a:t>I can clap using the ASL sign for “applause”  right before the Intermission.</a:t>
            </a:r>
            <a:endParaRPr sz="2670"/>
          </a:p>
          <a:p>
            <a:pPr indent="0" lvl="0" marL="0" rtl="0" algn="l">
              <a:lnSpc>
                <a:spcPct val="70000"/>
              </a:lnSpc>
              <a:spcBef>
                <a:spcPts val="1000"/>
              </a:spcBef>
              <a:spcAft>
                <a:spcPts val="0"/>
              </a:spcAft>
              <a:buClr>
                <a:schemeClr val="dk1"/>
              </a:buClr>
              <a:buSzPts val="1473"/>
              <a:buNone/>
            </a:pPr>
            <a:r>
              <a:t/>
            </a:r>
            <a:endParaRPr sz="1971">
              <a:solidFill>
                <a:srgbClr val="262626"/>
              </a:solidFill>
            </a:endParaRPr>
          </a:p>
          <a:p>
            <a:pPr indent="0" lvl="0" marL="0" rtl="0" algn="l">
              <a:lnSpc>
                <a:spcPct val="70000"/>
              </a:lnSpc>
              <a:spcBef>
                <a:spcPts val="1000"/>
              </a:spcBef>
              <a:spcAft>
                <a:spcPts val="0"/>
              </a:spcAft>
              <a:buClr>
                <a:srgbClr val="262626"/>
              </a:buClr>
              <a:buSzPts val="1473"/>
              <a:buNone/>
            </a:pPr>
            <a:r>
              <a:rPr lang="en-US" sz="1971">
                <a:solidFill>
                  <a:srgbClr val="262626"/>
                </a:solidFill>
              </a:rPr>
              <a:t>The final time I can clap using the ASL sign for “applause” is at the end of the show!</a:t>
            </a:r>
            <a:endParaRPr sz="2670"/>
          </a:p>
          <a:p>
            <a:pPr indent="0" lvl="0" marL="0" rtl="0" algn="l">
              <a:lnSpc>
                <a:spcPct val="70000"/>
              </a:lnSpc>
              <a:spcBef>
                <a:spcPts val="1000"/>
              </a:spcBef>
              <a:spcAft>
                <a:spcPts val="0"/>
              </a:spcAft>
              <a:buClr>
                <a:srgbClr val="262626"/>
              </a:buClr>
              <a:buSzPts val="1473"/>
              <a:buNone/>
            </a:pPr>
            <a:r>
              <a:rPr lang="en-US" sz="1971">
                <a:solidFill>
                  <a:srgbClr val="262626"/>
                </a:solidFill>
              </a:rPr>
              <a:t> </a:t>
            </a:r>
            <a:endParaRPr sz="2670"/>
          </a:p>
          <a:p>
            <a:pPr indent="0" lvl="0" marL="0" rtl="0" algn="l">
              <a:lnSpc>
                <a:spcPct val="70000"/>
              </a:lnSpc>
              <a:spcBef>
                <a:spcPts val="1000"/>
              </a:spcBef>
              <a:spcAft>
                <a:spcPts val="0"/>
              </a:spcAft>
              <a:buClr>
                <a:srgbClr val="262626"/>
              </a:buClr>
              <a:buSzPts val="1473"/>
              <a:buNone/>
            </a:pPr>
            <a:r>
              <a:rPr lang="en-US" sz="1971">
                <a:solidFill>
                  <a:srgbClr val="262626"/>
                </a:solidFill>
              </a:rPr>
              <a:t>If anyone forgets this request and I hear clapping that bothers me, I can use my headphones or the earplugs that are in my </a:t>
            </a:r>
            <a:r>
              <a:rPr i="1" lang="en-US" sz="1971">
                <a:solidFill>
                  <a:srgbClr val="262626"/>
                </a:solidFill>
              </a:rPr>
              <a:t>Sensory Kit.</a:t>
            </a:r>
            <a:endParaRPr sz="2670"/>
          </a:p>
          <a:p>
            <a:pPr indent="0" lvl="0" marL="0" rtl="0" algn="l">
              <a:lnSpc>
                <a:spcPct val="70000"/>
              </a:lnSpc>
              <a:spcBef>
                <a:spcPts val="1000"/>
              </a:spcBef>
              <a:spcAft>
                <a:spcPts val="0"/>
              </a:spcAft>
              <a:buClr>
                <a:schemeClr val="dk1"/>
              </a:buClr>
              <a:buSzPts val="1473"/>
              <a:buNone/>
            </a:pPr>
            <a:r>
              <a:t/>
            </a:r>
            <a:endParaRPr sz="1572">
              <a:solidFill>
                <a:srgbClr val="262626"/>
              </a:solidFill>
            </a:endParaRPr>
          </a:p>
        </p:txBody>
      </p:sp>
      <p:pic>
        <p:nvPicPr>
          <p:cNvPr id="189" name="Google Shape;189;p15"/>
          <p:cNvPicPr preferRelativeResize="0"/>
          <p:nvPr/>
        </p:nvPicPr>
        <p:blipFill rotWithShape="1">
          <a:blip r:embed="rId3">
            <a:alphaModFix/>
          </a:blip>
          <a:srcRect b="0" l="0" r="0" t="0"/>
          <a:stretch/>
        </p:blipFill>
        <p:spPr>
          <a:xfrm>
            <a:off x="0" y="1"/>
            <a:ext cx="3772119"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7"/>
          <p:cNvSpPr txBox="1"/>
          <p:nvPr>
            <p:ph type="title"/>
          </p:nvPr>
        </p:nvSpPr>
        <p:spPr>
          <a:xfrm>
            <a:off x="4965430" y="629266"/>
            <a:ext cx="6586491" cy="16766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Leaving the Theater</a:t>
            </a:r>
            <a:endParaRPr/>
          </a:p>
        </p:txBody>
      </p:sp>
      <p:sp>
        <p:nvSpPr>
          <p:cNvPr id="195" name="Google Shape;195;p17"/>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When the play is over, I will leave the theater with my friends and family.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 can exit through the sensory-friendly exit if I want to.</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sz="2400"/>
              <a:t>There will be many people leaving the theater at the same time, so I need to be patient.</a:t>
            </a:r>
            <a:endParaRPr sz="2400"/>
          </a:p>
        </p:txBody>
      </p:sp>
      <p:pic>
        <p:nvPicPr>
          <p:cNvPr descr="Cinema seats near the stairs" id="196" name="Google Shape;196;p17"/>
          <p:cNvPicPr preferRelativeResize="0"/>
          <p:nvPr/>
        </p:nvPicPr>
        <p:blipFill rotWithShape="1">
          <a:blip r:embed="rId3">
            <a:alphaModFix/>
          </a:blip>
          <a:srcRect b="-1" l="39704" r="15177" t="0"/>
          <a:stretch/>
        </p:blipFill>
        <p:spPr>
          <a:xfrm>
            <a:off x="20" y="10"/>
            <a:ext cx="4635571"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8"/>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Thank You!</a:t>
            </a:r>
            <a:endParaRPr/>
          </a:p>
        </p:txBody>
      </p:sp>
      <p:sp>
        <p:nvSpPr>
          <p:cNvPr id="202" name="Google Shape;202;p18"/>
          <p:cNvSpPr txBox="1"/>
          <p:nvPr>
            <p:ph idx="1" type="body"/>
          </p:nvPr>
        </p:nvSpPr>
        <p:spPr>
          <a:xfrm>
            <a:off x="648931" y="2438400"/>
            <a:ext cx="3505494" cy="37854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900"/>
              <a:buNone/>
            </a:pPr>
            <a:r>
              <a:rPr lang="en-US" sz="1900"/>
              <a:t>I had a great time at the Theater today seeing the play, </a:t>
            </a:r>
            <a:r>
              <a:rPr i="1" lang="en-US" sz="1900"/>
              <a:t>The Secret Garden</a:t>
            </a:r>
            <a:endParaRPr/>
          </a:p>
          <a:p>
            <a:pPr indent="0" lvl="0" marL="0" rtl="0" algn="l">
              <a:lnSpc>
                <a:spcPct val="90000"/>
              </a:lnSpc>
              <a:spcBef>
                <a:spcPts val="1000"/>
              </a:spcBef>
              <a:spcAft>
                <a:spcPts val="0"/>
              </a:spcAft>
              <a:buClr>
                <a:schemeClr val="dk1"/>
              </a:buClr>
              <a:buSzPts val="1900"/>
              <a:buNone/>
            </a:pPr>
            <a:r>
              <a:t/>
            </a:r>
            <a:endParaRPr i="1" sz="1900"/>
          </a:p>
          <a:p>
            <a:pPr indent="0" lvl="0" marL="0" rtl="0" algn="l">
              <a:lnSpc>
                <a:spcPct val="90000"/>
              </a:lnSpc>
              <a:spcBef>
                <a:spcPts val="1000"/>
              </a:spcBef>
              <a:spcAft>
                <a:spcPts val="0"/>
              </a:spcAft>
              <a:buClr>
                <a:schemeClr val="dk1"/>
              </a:buClr>
              <a:buSzPts val="1900"/>
              <a:buNone/>
            </a:pPr>
            <a:r>
              <a:rPr i="1" lang="en-US" sz="1900"/>
              <a:t>I can’t wait to come back and see another play!</a:t>
            </a:r>
            <a:endParaRPr/>
          </a:p>
          <a:p>
            <a:pPr indent="0" lvl="0" marL="0" rtl="0" algn="l">
              <a:lnSpc>
                <a:spcPct val="90000"/>
              </a:lnSpc>
              <a:spcBef>
                <a:spcPts val="1000"/>
              </a:spcBef>
              <a:spcAft>
                <a:spcPts val="0"/>
              </a:spcAft>
              <a:buClr>
                <a:schemeClr val="dk1"/>
              </a:buClr>
              <a:buSzPts val="1900"/>
              <a:buNone/>
            </a:pPr>
            <a:r>
              <a:t/>
            </a:r>
            <a:endParaRPr i="1" sz="1900"/>
          </a:p>
        </p:txBody>
      </p:sp>
      <p:sp>
        <p:nvSpPr>
          <p:cNvPr id="203" name="Google Shape;203;p18"/>
          <p:cNvSpPr/>
          <p:nvPr/>
        </p:nvSpPr>
        <p:spPr>
          <a:xfrm>
            <a:off x="4639056" y="0"/>
            <a:ext cx="755294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8"/>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p18"/>
          <p:cNvPicPr preferRelativeResize="0"/>
          <p:nvPr/>
        </p:nvPicPr>
        <p:blipFill rotWithShape="1">
          <a:blip r:embed="rId3">
            <a:alphaModFix/>
          </a:blip>
          <a:srcRect b="-3406" l="-3199" r="0" t="-2056"/>
          <a:stretch/>
        </p:blipFill>
        <p:spPr>
          <a:xfrm>
            <a:off x="6292575" y="847738"/>
            <a:ext cx="4542475" cy="4651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
          <p:cNvSpPr txBox="1"/>
          <p:nvPr>
            <p:ph type="title"/>
          </p:nvPr>
        </p:nvSpPr>
        <p:spPr>
          <a:xfrm>
            <a:off x="649224" y="629266"/>
            <a:ext cx="5383421" cy="16766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 am going to see a play today!</a:t>
            </a:r>
            <a:endParaRPr/>
          </a:p>
        </p:txBody>
      </p:sp>
      <p:sp>
        <p:nvSpPr>
          <p:cNvPr id="93" name="Google Shape;93;p2"/>
          <p:cNvSpPr txBox="1"/>
          <p:nvPr>
            <p:ph idx="1" type="body"/>
          </p:nvPr>
        </p:nvSpPr>
        <p:spPr>
          <a:xfrm>
            <a:off x="649224" y="2438400"/>
            <a:ext cx="5383420" cy="2005013"/>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3200"/>
              <a:buNone/>
            </a:pPr>
            <a:r>
              <a:rPr lang="en-US" sz="3200"/>
              <a:t>I am going to The High Tunnel at Pitney Meadows Community Farms to see </a:t>
            </a:r>
            <a:r>
              <a:rPr i="1" lang="en-US" sz="3200"/>
              <a:t>The Secret Garden</a:t>
            </a:r>
            <a:r>
              <a:rPr lang="en-US" sz="3200"/>
              <a:t> today!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94" name="Google Shape;94;p2"/>
          <p:cNvSpPr/>
          <p:nvPr/>
        </p:nvSpPr>
        <p:spPr>
          <a:xfrm>
            <a:off x="6625821" y="0"/>
            <a:ext cx="5566179" cy="6858000"/>
          </a:xfrm>
          <a:prstGeom prst="rect">
            <a:avLst/>
          </a:prstGeom>
          <a:solidFill>
            <a:srgbClr val="333F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p:nvPr/>
        </p:nvSpPr>
        <p:spPr>
          <a:xfrm>
            <a:off x="7110453" y="484632"/>
            <a:ext cx="4620362"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7517389" y="763275"/>
            <a:ext cx="3564479" cy="2005025"/>
          </a:xfrm>
          <a:prstGeom prst="rect">
            <a:avLst/>
          </a:prstGeom>
          <a:noFill/>
          <a:ln>
            <a:noFill/>
          </a:ln>
        </p:spPr>
      </p:pic>
      <p:pic>
        <p:nvPicPr>
          <p:cNvPr id="97" name="Google Shape;97;p2"/>
          <p:cNvPicPr preferRelativeResize="0"/>
          <p:nvPr/>
        </p:nvPicPr>
        <p:blipFill rotWithShape="1">
          <a:blip r:embed="rId4">
            <a:alphaModFix/>
          </a:blip>
          <a:srcRect b="-3406" l="-3199" r="0" t="-2056"/>
          <a:stretch/>
        </p:blipFill>
        <p:spPr>
          <a:xfrm>
            <a:off x="7908625" y="3019119"/>
            <a:ext cx="3000575" cy="3072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
          <p:cNvSpPr txBox="1"/>
          <p:nvPr>
            <p:ph type="title"/>
          </p:nvPr>
        </p:nvSpPr>
        <p:spPr>
          <a:xfrm>
            <a:off x="841249" y="539578"/>
            <a:ext cx="5981278" cy="16846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Arriving at the Theater</a:t>
            </a:r>
            <a:endParaRPr/>
          </a:p>
        </p:txBody>
      </p:sp>
      <p:sp>
        <p:nvSpPr>
          <p:cNvPr id="104" name="Google Shape;104;p3"/>
          <p:cNvSpPr txBox="1"/>
          <p:nvPr>
            <p:ph idx="1" type="body"/>
          </p:nvPr>
        </p:nvSpPr>
        <p:spPr>
          <a:xfrm>
            <a:off x="838201" y="2409568"/>
            <a:ext cx="5981278" cy="369055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When I arrive at the theater, I will wait in line. When it is my turn, the usher will ask my name and then I will go into the theater.</a:t>
            </a:r>
            <a:endParaRPr/>
          </a:p>
          <a:p>
            <a:pPr indent="0" lvl="0" marL="0" rtl="0" algn="l">
              <a:lnSpc>
                <a:spcPct val="90000"/>
              </a:lnSpc>
              <a:spcBef>
                <a:spcPts val="1000"/>
              </a:spcBef>
              <a:spcAft>
                <a:spcPts val="0"/>
              </a:spcAft>
              <a:buClr>
                <a:schemeClr val="dk1"/>
              </a:buClr>
              <a:buSzPct val="100000"/>
              <a:buNone/>
            </a:pPr>
            <a:r>
              <a:rPr lang="en-US"/>
              <a:t>There may be other people in line and that is okay. </a:t>
            </a:r>
            <a:endParaRPr/>
          </a:p>
          <a:p>
            <a:pPr indent="0" lvl="0" marL="0" rtl="0" algn="l">
              <a:lnSpc>
                <a:spcPct val="90000"/>
              </a:lnSpc>
              <a:spcBef>
                <a:spcPts val="1000"/>
              </a:spcBef>
              <a:spcAft>
                <a:spcPts val="0"/>
              </a:spcAft>
              <a:buClr>
                <a:schemeClr val="dk1"/>
              </a:buClr>
              <a:buSzPct val="100000"/>
              <a:buNone/>
            </a:pPr>
            <a:r>
              <a:rPr lang="en-US"/>
              <a:t>If I need more space I can use the sensory-friendly entrance (follow the signs).</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sz="2000"/>
          </a:p>
          <a:p>
            <a:pPr indent="-101600" lvl="0" marL="228600" rtl="0" algn="l">
              <a:lnSpc>
                <a:spcPct val="90000"/>
              </a:lnSpc>
              <a:spcBef>
                <a:spcPts val="1000"/>
              </a:spcBef>
              <a:spcAft>
                <a:spcPts val="0"/>
              </a:spcAft>
              <a:buClr>
                <a:schemeClr val="dk1"/>
              </a:buClr>
              <a:buSzPct val="100000"/>
              <a:buNone/>
            </a:pPr>
            <a:r>
              <a:t/>
            </a:r>
            <a:endParaRPr sz="2000"/>
          </a:p>
        </p:txBody>
      </p:sp>
      <p:pic>
        <p:nvPicPr>
          <p:cNvPr id="105" name="Google Shape;105;p3"/>
          <p:cNvPicPr preferRelativeResize="0"/>
          <p:nvPr/>
        </p:nvPicPr>
        <p:blipFill rotWithShape="1">
          <a:blip r:embed="rId3">
            <a:alphaModFix/>
          </a:blip>
          <a:srcRect b="0" l="5562" r="5571" t="0"/>
          <a:stretch/>
        </p:blipFill>
        <p:spPr>
          <a:xfrm>
            <a:off x="7040625" y="1577175"/>
            <a:ext cx="4230948" cy="3173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4"/>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Playbill</a:t>
            </a:r>
            <a:endParaRPr/>
          </a:p>
        </p:txBody>
      </p:sp>
      <p:sp>
        <p:nvSpPr>
          <p:cNvPr id="111" name="Google Shape;111;p4"/>
          <p:cNvSpPr txBox="1"/>
          <p:nvPr>
            <p:ph idx="1" type="body"/>
          </p:nvPr>
        </p:nvSpPr>
        <p:spPr>
          <a:xfrm>
            <a:off x="4965431" y="2438401"/>
            <a:ext cx="6586489" cy="22167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As I enter the theater lobby, the usher will give me a </a:t>
            </a:r>
            <a:r>
              <a:rPr i="1" lang="en-US"/>
              <a:t>Playbill </a:t>
            </a:r>
            <a:r>
              <a:rPr lang="en-US"/>
              <a:t>that shares information about the play and the actors I will see performing today!</a:t>
            </a:r>
            <a:endParaRPr/>
          </a:p>
          <a:p>
            <a:pPr indent="0" lvl="0" marL="0" rtl="0" algn="l">
              <a:lnSpc>
                <a:spcPct val="90000"/>
              </a:lnSpc>
              <a:spcBef>
                <a:spcPts val="1000"/>
              </a:spcBef>
              <a:spcAft>
                <a:spcPts val="0"/>
              </a:spcAft>
              <a:buClr>
                <a:schemeClr val="dk1"/>
              </a:buClr>
              <a:buSzPts val="2000"/>
              <a:buNone/>
            </a:pPr>
            <a:r>
              <a:t/>
            </a:r>
            <a:endParaRPr sz="2000"/>
          </a:p>
        </p:txBody>
      </p:sp>
      <p:cxnSp>
        <p:nvCxnSpPr>
          <p:cNvPr id="112" name="Google Shape;112;p4"/>
          <p:cNvCxnSpPr/>
          <p:nvPr/>
        </p:nvCxnSpPr>
        <p:spPr>
          <a:xfrm>
            <a:off x="5080934" y="2115117"/>
            <a:ext cx="6309360" cy="0"/>
          </a:xfrm>
          <a:prstGeom prst="straightConnector1">
            <a:avLst/>
          </a:prstGeom>
          <a:noFill/>
          <a:ln cap="flat" cmpd="sng" w="19050">
            <a:solidFill>
              <a:srgbClr val="B77E24"/>
            </a:solidFill>
            <a:prstDash val="solid"/>
            <a:miter lim="800000"/>
            <a:headEnd len="sm" w="sm" type="none"/>
            <a:tailEnd len="sm" w="sm" type="none"/>
          </a:ln>
        </p:spPr>
      </p:cxnSp>
      <p:pic>
        <p:nvPicPr>
          <p:cNvPr id="113" name="Google Shape;113;p4"/>
          <p:cNvPicPr preferRelativeResize="0"/>
          <p:nvPr/>
        </p:nvPicPr>
        <p:blipFill rotWithShape="1">
          <a:blip r:embed="rId3">
            <a:alphaModFix/>
          </a:blip>
          <a:srcRect b="-3406" l="-3199" r="0" t="-2056"/>
          <a:stretch/>
        </p:blipFill>
        <p:spPr>
          <a:xfrm>
            <a:off x="255350" y="1103088"/>
            <a:ext cx="4542475" cy="4651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5"/>
          <p:cNvSpPr txBox="1"/>
          <p:nvPr>
            <p:ph type="title"/>
          </p:nvPr>
        </p:nvSpPr>
        <p:spPr>
          <a:xfrm>
            <a:off x="648929" y="629266"/>
            <a:ext cx="4944152" cy="1622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The Sensory Kit</a:t>
            </a:r>
            <a:endParaRPr/>
          </a:p>
        </p:txBody>
      </p:sp>
      <p:sp>
        <p:nvSpPr>
          <p:cNvPr id="119" name="Google Shape;119;p5"/>
          <p:cNvSpPr txBox="1"/>
          <p:nvPr>
            <p:ph idx="1" type="body"/>
          </p:nvPr>
        </p:nvSpPr>
        <p:spPr>
          <a:xfrm>
            <a:off x="648930" y="2438400"/>
            <a:ext cx="4944151" cy="37854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The usher will also give me a </a:t>
            </a:r>
            <a:r>
              <a:rPr i="1" lang="en-US" sz="2200"/>
              <a:t>Sensory Kit</a:t>
            </a:r>
            <a:r>
              <a:rPr lang="en-US" sz="2200"/>
              <a:t>. In the </a:t>
            </a:r>
            <a:r>
              <a:rPr i="1" lang="en-US" sz="2200"/>
              <a:t>Sensory Kit</a:t>
            </a:r>
            <a:r>
              <a:rPr lang="en-US" sz="2200"/>
              <a:t>, there are fun items to help me enjoy my time at the theater! </a:t>
            </a:r>
            <a:endParaRPr/>
          </a:p>
          <a:p>
            <a:pPr indent="0" lvl="0" marL="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rPr b="1" lang="en-US" sz="2200"/>
              <a:t>Sunglasses:</a:t>
            </a:r>
            <a:r>
              <a:rPr lang="en-US" sz="2200"/>
              <a:t> If the lights are too bright!</a:t>
            </a:r>
            <a:endParaRPr/>
          </a:p>
          <a:p>
            <a:pPr indent="0" lvl="0" marL="0" rtl="0" algn="l">
              <a:lnSpc>
                <a:spcPct val="90000"/>
              </a:lnSpc>
              <a:spcBef>
                <a:spcPts val="1000"/>
              </a:spcBef>
              <a:spcAft>
                <a:spcPts val="0"/>
              </a:spcAft>
              <a:buClr>
                <a:schemeClr val="dk1"/>
              </a:buClr>
              <a:buSzPts val="2200"/>
              <a:buNone/>
            </a:pPr>
            <a:r>
              <a:rPr b="1" lang="en-US" sz="2200"/>
              <a:t>Earplugs: </a:t>
            </a:r>
            <a:r>
              <a:rPr lang="en-US" sz="2200"/>
              <a:t>If the sounds get too loud!</a:t>
            </a:r>
            <a:endParaRPr/>
          </a:p>
          <a:p>
            <a:pPr indent="0" lvl="0" marL="0" rtl="0" algn="l">
              <a:lnSpc>
                <a:spcPct val="90000"/>
              </a:lnSpc>
              <a:spcBef>
                <a:spcPts val="1000"/>
              </a:spcBef>
              <a:spcAft>
                <a:spcPts val="0"/>
              </a:spcAft>
              <a:buClr>
                <a:schemeClr val="dk1"/>
              </a:buClr>
              <a:buSzPts val="2200"/>
              <a:buNone/>
            </a:pPr>
            <a:r>
              <a:rPr b="1" lang="en-US" sz="2200"/>
              <a:t>Fidget:</a:t>
            </a:r>
            <a:r>
              <a:rPr lang="en-US" sz="2200"/>
              <a:t> To squeeze if I am stressed.</a:t>
            </a:r>
            <a:endParaRPr/>
          </a:p>
          <a:p>
            <a:pPr indent="0" lvl="0" marL="0" rtl="0" algn="l">
              <a:lnSpc>
                <a:spcPct val="90000"/>
              </a:lnSpc>
              <a:spcBef>
                <a:spcPts val="1000"/>
              </a:spcBef>
              <a:spcAft>
                <a:spcPts val="0"/>
              </a:spcAft>
              <a:buClr>
                <a:schemeClr val="dk1"/>
              </a:buClr>
              <a:buSzPts val="2200"/>
              <a:buNone/>
            </a:pPr>
            <a:r>
              <a:t/>
            </a:r>
            <a:endParaRPr/>
          </a:p>
          <a:p>
            <a:pPr indent="-88900" lvl="0" marL="228600" rtl="0" algn="l">
              <a:lnSpc>
                <a:spcPct val="90000"/>
              </a:lnSpc>
              <a:spcBef>
                <a:spcPts val="1000"/>
              </a:spcBef>
              <a:spcAft>
                <a:spcPts val="0"/>
              </a:spcAft>
              <a:buClr>
                <a:schemeClr val="dk1"/>
              </a:buClr>
              <a:buSzPts val="2200"/>
              <a:buNone/>
            </a:pPr>
            <a:r>
              <a:t/>
            </a:r>
            <a:endParaRPr sz="2200"/>
          </a:p>
        </p:txBody>
      </p:sp>
      <p:sp>
        <p:nvSpPr>
          <p:cNvPr id="120" name="Google Shape;120;p5"/>
          <p:cNvSpPr/>
          <p:nvPr/>
        </p:nvSpPr>
        <p:spPr>
          <a:xfrm>
            <a:off x="6092950" y="0"/>
            <a:ext cx="609905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p:nvPr/>
        </p:nvSpPr>
        <p:spPr>
          <a:xfrm>
            <a:off x="6577582" y="557784"/>
            <a:ext cx="513020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air of scissors and a towel&#10;&#10;Description automatically generated with low confidence" id="122" name="Google Shape;122;p5"/>
          <p:cNvPicPr preferRelativeResize="0"/>
          <p:nvPr/>
        </p:nvPicPr>
        <p:blipFill rotWithShape="1">
          <a:blip r:embed="rId3">
            <a:alphaModFix/>
          </a:blip>
          <a:srcRect b="0" l="0" r="0" t="0"/>
          <a:stretch/>
        </p:blipFill>
        <p:spPr>
          <a:xfrm flipH="1">
            <a:off x="6911670" y="833418"/>
            <a:ext cx="4461608" cy="51879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6"/>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Entering the Main Theater </a:t>
            </a:r>
            <a:endParaRPr/>
          </a:p>
        </p:txBody>
      </p:sp>
      <p:sp>
        <p:nvSpPr>
          <p:cNvPr id="128" name="Google Shape;128;p6"/>
          <p:cNvSpPr txBox="1"/>
          <p:nvPr>
            <p:ph idx="1" type="body"/>
          </p:nvPr>
        </p:nvSpPr>
        <p:spPr>
          <a:xfrm>
            <a:off x="154380" y="2371725"/>
            <a:ext cx="4202084" cy="420720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rPr lang="en-US" sz="9600"/>
              <a:t>Then it will be time for me to enter the </a:t>
            </a:r>
            <a:r>
              <a:rPr i="1" lang="en-US" sz="9600"/>
              <a:t>Main Theater </a:t>
            </a:r>
            <a:r>
              <a:rPr lang="en-US" sz="9600"/>
              <a:t>where the play will be performed by the actors. </a:t>
            </a:r>
            <a:endParaRPr/>
          </a:p>
          <a:p>
            <a:pPr indent="0" lvl="0" marL="0" rtl="0" algn="l">
              <a:lnSpc>
                <a:spcPct val="90000"/>
              </a:lnSpc>
              <a:spcBef>
                <a:spcPts val="1000"/>
              </a:spcBef>
              <a:spcAft>
                <a:spcPts val="0"/>
              </a:spcAft>
              <a:buClr>
                <a:schemeClr val="dk1"/>
              </a:buClr>
              <a:buSzPct val="100000"/>
              <a:buNone/>
            </a:pPr>
            <a:r>
              <a:t/>
            </a:r>
            <a:endParaRPr sz="9600"/>
          </a:p>
          <a:p>
            <a:pPr indent="0" lvl="0" marL="0" rtl="0" algn="l">
              <a:lnSpc>
                <a:spcPct val="90000"/>
              </a:lnSpc>
              <a:spcBef>
                <a:spcPts val="1000"/>
              </a:spcBef>
              <a:spcAft>
                <a:spcPts val="0"/>
              </a:spcAft>
              <a:buClr>
                <a:schemeClr val="dk1"/>
              </a:buClr>
              <a:buSzPct val="100000"/>
              <a:buNone/>
            </a:pPr>
            <a:r>
              <a:rPr lang="en-US" sz="9600"/>
              <a:t>An usher can show me where I will sit during the performance. </a:t>
            </a:r>
            <a:endParaRPr/>
          </a:p>
          <a:p>
            <a:pPr indent="0" lvl="0" marL="0" rtl="0" algn="l">
              <a:lnSpc>
                <a:spcPct val="90000"/>
              </a:lnSpc>
              <a:spcBef>
                <a:spcPts val="1000"/>
              </a:spcBef>
              <a:spcAft>
                <a:spcPts val="0"/>
              </a:spcAft>
              <a:buClr>
                <a:schemeClr val="dk1"/>
              </a:buClr>
              <a:buSzPct val="100000"/>
              <a:buNone/>
            </a:pPr>
            <a:r>
              <a:t/>
            </a:r>
            <a:endParaRPr sz="9600"/>
          </a:p>
          <a:p>
            <a:pPr indent="0" lvl="0" marL="0" rtl="0" algn="l">
              <a:lnSpc>
                <a:spcPct val="90000"/>
              </a:lnSpc>
              <a:spcBef>
                <a:spcPts val="1000"/>
              </a:spcBef>
              <a:spcAft>
                <a:spcPts val="0"/>
              </a:spcAft>
              <a:buClr>
                <a:schemeClr val="dk1"/>
              </a:buClr>
              <a:buSzPct val="100000"/>
              <a:buNone/>
            </a:pPr>
            <a:r>
              <a:rPr lang="en-US" sz="9600"/>
              <a:t>The High Tunnel at Pitney Meadows Community Farms</a:t>
            </a:r>
            <a:r>
              <a:rPr i="1" lang="en-US" sz="9600"/>
              <a:t> </a:t>
            </a:r>
            <a:r>
              <a:rPr lang="en-US" sz="9600"/>
              <a:t>has many seats. I might have to go up a few steps to get to my seat. </a:t>
            </a:r>
            <a:endParaRPr/>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rPr lang="en-US" sz="1100"/>
              <a:t> </a:t>
            </a:r>
            <a:endParaRPr/>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t/>
            </a:r>
            <a:endParaRPr sz="1100">
              <a:highlight>
                <a:srgbClr val="FFFF00"/>
              </a:highlight>
            </a:endParaRPr>
          </a:p>
          <a:p>
            <a:pPr indent="0" lvl="0" marL="0" rtl="0" algn="l">
              <a:lnSpc>
                <a:spcPct val="90000"/>
              </a:lnSpc>
              <a:spcBef>
                <a:spcPts val="1000"/>
              </a:spcBef>
              <a:spcAft>
                <a:spcPts val="0"/>
              </a:spcAft>
              <a:buClr>
                <a:schemeClr val="dk1"/>
              </a:buClr>
              <a:buSzPct val="100000"/>
              <a:buNone/>
            </a:pPr>
            <a:r>
              <a:t/>
            </a:r>
            <a:endParaRPr sz="1100">
              <a:highlight>
                <a:srgbClr val="FFFF00"/>
              </a:highlight>
            </a:endParaRPr>
          </a:p>
          <a:p>
            <a:pPr indent="0" lvl="0" marL="0" rtl="0" algn="l">
              <a:lnSpc>
                <a:spcPct val="90000"/>
              </a:lnSpc>
              <a:spcBef>
                <a:spcPts val="1000"/>
              </a:spcBef>
              <a:spcAft>
                <a:spcPts val="0"/>
              </a:spcAft>
              <a:buClr>
                <a:schemeClr val="dk1"/>
              </a:buClr>
              <a:buSzPct val="100000"/>
              <a:buNone/>
            </a:pPr>
            <a:r>
              <a:t/>
            </a:r>
            <a:endParaRPr sz="1100">
              <a:highlight>
                <a:srgbClr val="FFFF00"/>
              </a:highlight>
            </a:endParaRPr>
          </a:p>
          <a:p>
            <a:pPr indent="0" lvl="0" marL="0" rtl="0" algn="l">
              <a:lnSpc>
                <a:spcPct val="90000"/>
              </a:lnSpc>
              <a:spcBef>
                <a:spcPts val="1000"/>
              </a:spcBef>
              <a:spcAft>
                <a:spcPts val="0"/>
              </a:spcAft>
              <a:buClr>
                <a:schemeClr val="dk1"/>
              </a:buClr>
              <a:buSzPct val="100000"/>
              <a:buNone/>
            </a:pPr>
            <a:r>
              <a:t/>
            </a:r>
            <a:endParaRPr sz="1100">
              <a:highlight>
                <a:srgbClr val="FFFF00"/>
              </a:highlight>
            </a:endParaRPr>
          </a:p>
          <a:p>
            <a:pPr indent="0" lvl="0" marL="0" rtl="0" algn="l">
              <a:lnSpc>
                <a:spcPct val="90000"/>
              </a:lnSpc>
              <a:spcBef>
                <a:spcPts val="1000"/>
              </a:spcBef>
              <a:spcAft>
                <a:spcPts val="0"/>
              </a:spcAft>
              <a:buClr>
                <a:schemeClr val="dk1"/>
              </a:buClr>
              <a:buSzPct val="100000"/>
              <a:buNone/>
            </a:pPr>
            <a:r>
              <a:rPr lang="en-US" sz="1100"/>
              <a:t> </a:t>
            </a:r>
            <a:endParaRPr/>
          </a:p>
          <a:p>
            <a:pPr indent="-211136" lvl="0" marL="228600" rtl="0" algn="l">
              <a:lnSpc>
                <a:spcPct val="90000"/>
              </a:lnSpc>
              <a:spcBef>
                <a:spcPts val="1000"/>
              </a:spcBef>
              <a:spcAft>
                <a:spcPts val="0"/>
              </a:spcAft>
              <a:buClr>
                <a:schemeClr val="dk1"/>
              </a:buClr>
              <a:buSzPct val="100000"/>
              <a:buNone/>
            </a:pPr>
            <a:r>
              <a:t/>
            </a:r>
            <a:endParaRPr sz="1100"/>
          </a:p>
        </p:txBody>
      </p:sp>
      <p:sp>
        <p:nvSpPr>
          <p:cNvPr id="129" name="Google Shape;129;p6"/>
          <p:cNvSpPr/>
          <p:nvPr/>
        </p:nvSpPr>
        <p:spPr>
          <a:xfrm>
            <a:off x="4639056" y="0"/>
            <a:ext cx="75528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6"/>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1" name="Google Shape;131;p6"/>
          <p:cNvPicPr preferRelativeResize="0"/>
          <p:nvPr/>
        </p:nvPicPr>
        <p:blipFill rotWithShape="1">
          <a:blip r:embed="rId3">
            <a:alphaModFix/>
          </a:blip>
          <a:srcRect b="0" l="0" r="0" t="0"/>
          <a:stretch/>
        </p:blipFill>
        <p:spPr>
          <a:xfrm>
            <a:off x="5292400" y="997324"/>
            <a:ext cx="6173300" cy="353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g2e59c12204c_0_2"/>
          <p:cNvSpPr txBox="1"/>
          <p:nvPr>
            <p:ph type="title"/>
          </p:nvPr>
        </p:nvSpPr>
        <p:spPr>
          <a:xfrm>
            <a:off x="649225" y="629266"/>
            <a:ext cx="4961100" cy="167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en-US" sz="3100"/>
              <a:t>Some important information about our </a:t>
            </a:r>
            <a:r>
              <a:rPr i="1" lang="en-US" sz="3100"/>
              <a:t>Sensory Friendly Performance</a:t>
            </a:r>
            <a:endParaRPr/>
          </a:p>
        </p:txBody>
      </p:sp>
      <p:sp>
        <p:nvSpPr>
          <p:cNvPr id="137" name="Google Shape;137;g2e59c12204c_0_2"/>
          <p:cNvSpPr txBox="1"/>
          <p:nvPr>
            <p:ph idx="1" type="body"/>
          </p:nvPr>
        </p:nvSpPr>
        <p:spPr>
          <a:xfrm>
            <a:off x="649225" y="2438400"/>
            <a:ext cx="4961100" cy="378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700"/>
              <a:buNone/>
            </a:pPr>
            <a:r>
              <a:rPr lang="en-US" sz="1900"/>
              <a:t>At today’s show there will be </a:t>
            </a:r>
            <a:r>
              <a:rPr i="1" lang="en-US" sz="1900"/>
              <a:t>supports</a:t>
            </a:r>
            <a:r>
              <a:rPr lang="en-US" sz="1900"/>
              <a:t> I will be able to use if I need to.</a:t>
            </a:r>
            <a:endParaRPr sz="1900"/>
          </a:p>
          <a:p>
            <a:pPr indent="-228600" lvl="0" marL="228600" rtl="0" algn="l">
              <a:lnSpc>
                <a:spcPct val="90000"/>
              </a:lnSpc>
              <a:spcBef>
                <a:spcPts val="1000"/>
              </a:spcBef>
              <a:spcAft>
                <a:spcPts val="0"/>
              </a:spcAft>
              <a:buClr>
                <a:schemeClr val="dk1"/>
              </a:buClr>
              <a:buSzPts val="1900"/>
              <a:buChar char="•"/>
            </a:pPr>
            <a:r>
              <a:rPr i="1" lang="en-US" sz="1900"/>
              <a:t>A trigger list so I know</a:t>
            </a:r>
            <a:r>
              <a:rPr lang="en-US" sz="1900"/>
              <a:t> when there will be sudden movement or loud noises or bright lights during the performance.</a:t>
            </a:r>
            <a:endParaRPr sz="1900"/>
          </a:p>
          <a:p>
            <a:pPr indent="-228600" lvl="0" marL="228600" rtl="0" algn="l">
              <a:lnSpc>
                <a:spcPct val="90000"/>
              </a:lnSpc>
              <a:spcBef>
                <a:spcPts val="1000"/>
              </a:spcBef>
              <a:spcAft>
                <a:spcPts val="0"/>
              </a:spcAft>
              <a:buClr>
                <a:schemeClr val="dk1"/>
              </a:buClr>
              <a:buSzPts val="1900"/>
              <a:buChar char="•"/>
            </a:pPr>
            <a:r>
              <a:rPr lang="en-US" sz="1900"/>
              <a:t>A map of the how the theater is set up and where I can find the </a:t>
            </a:r>
            <a:r>
              <a:rPr i="1" lang="en-US" sz="1900"/>
              <a:t>Quiet Area</a:t>
            </a:r>
            <a:r>
              <a:rPr lang="en-US" sz="1900"/>
              <a:t> and </a:t>
            </a:r>
            <a:r>
              <a:rPr i="1" lang="en-US" sz="1900"/>
              <a:t>sensory kits</a:t>
            </a:r>
            <a:r>
              <a:rPr lang="en-US" sz="1900"/>
              <a:t>.</a:t>
            </a:r>
            <a:endParaRPr sz="1900"/>
          </a:p>
          <a:p>
            <a:pPr indent="-228600" lvl="0" marL="228600" rtl="0" algn="l">
              <a:lnSpc>
                <a:spcPct val="90000"/>
              </a:lnSpc>
              <a:spcBef>
                <a:spcPts val="1000"/>
              </a:spcBef>
              <a:spcAft>
                <a:spcPts val="0"/>
              </a:spcAft>
              <a:buClr>
                <a:schemeClr val="dk1"/>
              </a:buClr>
              <a:buSzPts val="1900"/>
              <a:buChar char="•"/>
            </a:pPr>
            <a:r>
              <a:rPr i="1" lang="en-US" sz="1900"/>
              <a:t>Quiet Area </a:t>
            </a:r>
            <a:r>
              <a:rPr lang="en-US" sz="1900"/>
              <a:t>if I need a break that is located just outside through the sensory-friendly exit.</a:t>
            </a:r>
            <a:endParaRPr sz="1900"/>
          </a:p>
        </p:txBody>
      </p:sp>
      <p:sp>
        <p:nvSpPr>
          <p:cNvPr id="138" name="Google Shape;138;g2e59c12204c_0_2"/>
          <p:cNvSpPr/>
          <p:nvPr/>
        </p:nvSpPr>
        <p:spPr>
          <a:xfrm>
            <a:off x="6096000" y="0"/>
            <a:ext cx="6096000" cy="6858000"/>
          </a:xfrm>
          <a:prstGeom prst="rect">
            <a:avLst/>
          </a:prstGeom>
          <a:solidFill>
            <a:srgbClr val="3638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g2e59c12204c_0_2"/>
          <p:cNvSpPr/>
          <p:nvPr/>
        </p:nvSpPr>
        <p:spPr>
          <a:xfrm>
            <a:off x="6580631" y="484632"/>
            <a:ext cx="51255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5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0" name="Google Shape;140;g2e59c12204c_0_2"/>
          <p:cNvPicPr preferRelativeResize="0"/>
          <p:nvPr/>
        </p:nvPicPr>
        <p:blipFill rotWithShape="1">
          <a:blip r:embed="rId3">
            <a:alphaModFix/>
          </a:blip>
          <a:srcRect b="19947" l="20038" r="13299" t="7065"/>
          <a:stretch/>
        </p:blipFill>
        <p:spPr>
          <a:xfrm>
            <a:off x="7215921" y="1398750"/>
            <a:ext cx="4005330" cy="3288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More information about our Sensory Friendly Performance!</a:t>
            </a:r>
            <a:endParaRPr/>
          </a:p>
        </p:txBody>
      </p:sp>
      <p:sp>
        <p:nvSpPr>
          <p:cNvPr id="146" name="Google Shape;14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2400"/>
              <a:t>The temperature in the theater is usually on the warmer side during the day, but may be colder depending on the weather. Make sure to dress in  comfortable clothes and bring layers so you can relax and enjoy the show!</a:t>
            </a:r>
            <a:endParaRPr/>
          </a:p>
          <a:p>
            <a:pPr indent="0" lvl="0" marL="114300" rtl="0" algn="l">
              <a:lnSpc>
                <a:spcPct val="90000"/>
              </a:lnSpc>
              <a:spcBef>
                <a:spcPts val="1000"/>
              </a:spcBef>
              <a:spcAft>
                <a:spcPts val="0"/>
              </a:spcAft>
              <a:buSzPts val="1800"/>
              <a:buNone/>
            </a:pPr>
            <a:r>
              <a:t/>
            </a:r>
            <a:endParaRPr sz="2000"/>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US" sz="2400"/>
              <a:t>You can also bring a water bottle with you to the show or purchase one in the lobby.  Audience members can take their water bottle into the Main Theater.  If you feel warm, you can take a cool drink of water while you watch the show! </a:t>
            </a:r>
            <a:endParaRPr/>
          </a:p>
          <a:p>
            <a:pPr indent="0" lvl="0" marL="114300" rtl="0" algn="l">
              <a:lnSpc>
                <a:spcPct val="90000"/>
              </a:lnSpc>
              <a:spcBef>
                <a:spcPts val="1000"/>
              </a:spcBef>
              <a:spcAft>
                <a:spcPts val="0"/>
              </a:spcAft>
              <a:buSzPts val="1800"/>
              <a:buNone/>
            </a:pPr>
            <a:r>
              <a:t/>
            </a:r>
            <a:endParaRPr/>
          </a:p>
        </p:txBody>
      </p:sp>
      <p:pic>
        <p:nvPicPr>
          <p:cNvPr id="147" name="Google Shape;147;p32"/>
          <p:cNvPicPr preferRelativeResize="0"/>
          <p:nvPr/>
        </p:nvPicPr>
        <p:blipFill rotWithShape="1">
          <a:blip r:embed="rId3">
            <a:alphaModFix/>
          </a:blip>
          <a:srcRect b="0" l="0" r="0" t="0"/>
          <a:stretch/>
        </p:blipFill>
        <p:spPr>
          <a:xfrm>
            <a:off x="4535147" y="3137353"/>
            <a:ext cx="1995054" cy="1111032"/>
          </a:xfrm>
          <a:prstGeom prst="rect">
            <a:avLst/>
          </a:prstGeom>
          <a:noFill/>
          <a:ln>
            <a:noFill/>
          </a:ln>
        </p:spPr>
      </p:pic>
      <p:sp>
        <p:nvSpPr>
          <p:cNvPr id="148" name="Google Shape;148;p32"/>
          <p:cNvSpPr/>
          <p:nvPr/>
        </p:nvSpPr>
        <p:spPr>
          <a:xfrm>
            <a:off x="4927918" y="5695026"/>
            <a:ext cx="1209600" cy="811800"/>
          </a:xfrm>
          <a:prstGeom prst="rect">
            <a:avLst/>
          </a:prstGeom>
          <a:blipFill rotWithShape="1">
            <a:blip r:embed="rId4">
              <a:alphaModFix/>
            </a:blip>
            <a:stretch>
              <a:fillRect b="0" l="-24995" r="-24994"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Actors on the Stage</a:t>
            </a:r>
            <a:endParaRPr/>
          </a:p>
        </p:txBody>
      </p:sp>
      <p:sp>
        <p:nvSpPr>
          <p:cNvPr id="154" name="Google Shape;154;p10"/>
          <p:cNvSpPr txBox="1"/>
          <p:nvPr>
            <p:ph idx="1" type="body"/>
          </p:nvPr>
        </p:nvSpPr>
        <p:spPr>
          <a:xfrm>
            <a:off x="838200" y="1480275"/>
            <a:ext cx="5255100" cy="481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stage will be in the middle of the theater and the audience will sit on either side of the stage.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During the performance, the actors will talk and move around the stage and sometimes may get physically close to the audience. I do not touch the actors, but I can listen and watch them perform the play. </a:t>
            </a:r>
            <a:endParaRPr/>
          </a:p>
        </p:txBody>
      </p:sp>
      <p:pic>
        <p:nvPicPr>
          <p:cNvPr id="155" name="Google Shape;155;p10"/>
          <p:cNvPicPr preferRelativeResize="0"/>
          <p:nvPr/>
        </p:nvPicPr>
        <p:blipFill rotWithShape="1">
          <a:blip r:embed="rId3">
            <a:alphaModFix/>
          </a:blip>
          <a:srcRect b="0" l="7677" r="7677" t="0"/>
          <a:stretch/>
        </p:blipFill>
        <p:spPr>
          <a:xfrm>
            <a:off x="6286650" y="1480263"/>
            <a:ext cx="5286374" cy="4162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2022-04-25T00:54:31Z</dcterms:created>
  <dc:creator>Mary Stone</dc:creator>
</cp:coreProperties>
</file>